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28"/>
  </p:notesMasterIdLst>
  <p:sldIdLst>
    <p:sldId id="1300" r:id="rId3"/>
    <p:sldId id="279" r:id="rId4"/>
    <p:sldId id="280" r:id="rId5"/>
    <p:sldId id="281" r:id="rId6"/>
    <p:sldId id="256" r:id="rId7"/>
    <p:sldId id="1301" r:id="rId8"/>
    <p:sldId id="282" r:id="rId9"/>
    <p:sldId id="284" r:id="rId10"/>
    <p:sldId id="271" r:id="rId11"/>
    <p:sldId id="1302" r:id="rId12"/>
    <p:sldId id="1304" r:id="rId13"/>
    <p:sldId id="275" r:id="rId14"/>
    <p:sldId id="1303" r:id="rId15"/>
    <p:sldId id="285" r:id="rId16"/>
    <p:sldId id="1305" r:id="rId17"/>
    <p:sldId id="1306" r:id="rId18"/>
    <p:sldId id="286" r:id="rId19"/>
    <p:sldId id="287" r:id="rId20"/>
    <p:sldId id="1307" r:id="rId21"/>
    <p:sldId id="288" r:id="rId22"/>
    <p:sldId id="1309" r:id="rId23"/>
    <p:sldId id="1312" r:id="rId24"/>
    <p:sldId id="1310" r:id="rId25"/>
    <p:sldId id="1311" r:id="rId26"/>
    <p:sldId id="318" r:id="rId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3.3 </a:t>
            </a:r>
            <a:r>
              <a:rPr kumimoji="0" lang="zh-CN" altLang="en-US" sz="2800" b="0" dirty="0"/>
              <a:t>线性方程组的解</a:t>
            </a:r>
            <a:endParaRPr lang="zh-CN" altLang="en-US" sz="2800" b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/25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9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9.xml"/><Relationship Id="rId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3.3</a:t>
            </a:r>
            <a:r>
              <a:rPr kumimoji="0" lang="zh-CN" altLang="en-US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线性方程组的解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7C0F7C-4A4E-C552-CE56-4130F98E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620"/>
            <a:ext cx="4228212" cy="13988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D91A70-F29F-A134-3817-42CDDAD0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" y="2571425"/>
            <a:ext cx="4377087" cy="38884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F55A35-B7D5-2463-5AA8-8BD0BE6F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54" y="3310464"/>
            <a:ext cx="4590663" cy="35691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C7A63570-52DE-DC49-98EC-DB3FFDAC9E01}"/>
              </a:ext>
            </a:extLst>
          </p:cNvPr>
          <p:cNvSpPr/>
          <p:nvPr/>
        </p:nvSpPr>
        <p:spPr bwMode="auto">
          <a:xfrm>
            <a:off x="2049680" y="2208124"/>
            <a:ext cx="216024" cy="21602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9C611663-9CF5-3E12-1BEC-19F452369A47}"/>
              </a:ext>
            </a:extLst>
          </p:cNvPr>
          <p:cNvSpPr/>
          <p:nvPr/>
        </p:nvSpPr>
        <p:spPr bwMode="auto">
          <a:xfrm>
            <a:off x="6620636" y="2996952"/>
            <a:ext cx="216024" cy="21602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66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07F6C4-B700-4782-6265-9E1048BF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9" y="3280460"/>
            <a:ext cx="7682627" cy="2994212"/>
          </a:xfrm>
          <a:prstGeom prst="rect">
            <a:avLst/>
          </a:prstGeom>
        </p:spPr>
      </p:pic>
      <p:sp>
        <p:nvSpPr>
          <p:cNvPr id="6" name="Text Box 12">
            <a:extLst>
              <a:ext uri="{FF2B5EF4-FFF2-40B4-BE49-F238E27FC236}">
                <a16:creationId xmlns:a16="http://schemas.microsoft.com/office/drawing/2014/main" id="{FD8ECAB8-F009-6F82-A0DA-7761BDCB8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80990"/>
            <a:ext cx="739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altLang="zh-CN" sz="2400" dirty="0"/>
              <a:t>  </a:t>
            </a:r>
            <a:r>
              <a:rPr lang="zh-CN" altLang="en-US" sz="2400" dirty="0"/>
              <a:t>求解非齐次线性方程组</a:t>
            </a:r>
          </a:p>
        </p:txBody>
      </p:sp>
      <p:graphicFrame>
        <p:nvGraphicFramePr>
          <p:cNvPr id="7" name="Object 4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46E4B20E-5F41-0DE4-3AAB-F20FDCB9C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070251"/>
              </p:ext>
            </p:extLst>
          </p:nvPr>
        </p:nvGraphicFramePr>
        <p:xfrm>
          <a:off x="3045433" y="1412776"/>
          <a:ext cx="3053134" cy="150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711000" progId="Equation.3">
                  <p:embed/>
                </p:oleObj>
              </mc:Choice>
              <mc:Fallback>
                <p:oleObj name="Equation" r:id="rId3" imgW="1562040" imgH="711000" progId="Equation.3">
                  <p:embed/>
                  <p:pic>
                    <p:nvPicPr>
                      <p:cNvPr id="18473" name="Object 4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B27BA55A-9FD0-98AF-CC76-B01AA84DFC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433" y="1412776"/>
                        <a:ext cx="3053134" cy="150573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26A04F0-B58A-791A-E6BD-18541FCE6E55}"/>
              </a:ext>
            </a:extLst>
          </p:cNvPr>
          <p:cNvSpPr txBox="1"/>
          <p:nvPr/>
        </p:nvSpPr>
        <p:spPr>
          <a:xfrm>
            <a:off x="4932040" y="83527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P73</a:t>
            </a:r>
            <a:endParaRPr lang="zh-CN" altLang="en-US" dirty="0"/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205913C5-B264-B871-2381-16B21D0FFD7A}"/>
              </a:ext>
            </a:extLst>
          </p:cNvPr>
          <p:cNvSpPr/>
          <p:nvPr/>
        </p:nvSpPr>
        <p:spPr bwMode="auto">
          <a:xfrm>
            <a:off x="7373" y="723192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401DA3A1-A4CE-41AD-A128-E07993FCB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1851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0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Text Box 11">
            <a:extLst>
              <a:ext uri="{FF2B5EF4-FFF2-40B4-BE49-F238E27FC236}">
                <a16:creationId xmlns:a16="http://schemas.microsoft.com/office/drawing/2014/main" id="{98930DEC-BE42-8F0A-7F46-E15B3B0F2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890588"/>
            <a:ext cx="7391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dirty="0"/>
              <a:t>  </a:t>
            </a:r>
            <a:r>
              <a:rPr lang="zh-CN" altLang="en-US" dirty="0"/>
              <a:t>求解非齐次线性方程组</a:t>
            </a:r>
          </a:p>
        </p:txBody>
      </p:sp>
      <p:graphicFrame>
        <p:nvGraphicFramePr>
          <p:cNvPr id="21516" name="Object 12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18D7BD42-A68D-C892-2A02-1ECB09916F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98983"/>
              </p:ext>
            </p:extLst>
          </p:nvPr>
        </p:nvGraphicFramePr>
        <p:xfrm>
          <a:off x="2123728" y="1628800"/>
          <a:ext cx="3456384" cy="185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080" imgH="711000" progId="Equation.DSMT4">
                  <p:embed/>
                </p:oleObj>
              </mc:Choice>
              <mc:Fallback>
                <p:oleObj name="Equation" r:id="rId2" imgW="1549080" imgH="711000" progId="Equation.DSMT4">
                  <p:embed/>
                  <p:pic>
                    <p:nvPicPr>
                      <p:cNvPr id="21516" name="Object 12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18D7BD42-A68D-C892-2A02-1ECB09916F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628800"/>
                        <a:ext cx="3456384" cy="18574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6CF5A00-6973-DF13-2E1B-C05972757297}"/>
              </a:ext>
            </a:extLst>
          </p:cNvPr>
          <p:cNvSpPr txBox="1"/>
          <p:nvPr/>
        </p:nvSpPr>
        <p:spPr>
          <a:xfrm>
            <a:off x="5796136" y="976455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P74</a:t>
            </a:r>
            <a:endParaRPr lang="zh-CN" altLang="en-US" dirty="0"/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9AF94572-EB91-9889-DEAC-BEE6B13C70B4}"/>
              </a:ext>
            </a:extLst>
          </p:cNvPr>
          <p:cNvSpPr/>
          <p:nvPr/>
        </p:nvSpPr>
        <p:spPr bwMode="auto">
          <a:xfrm>
            <a:off x="107504" y="901147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F019D05-DD74-AC00-67F7-0162C745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77072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73702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5B9A62-DC60-3739-578C-940AFBBD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764704"/>
            <a:ext cx="6120680" cy="59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0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458976B4-C944-E83C-11EF-92680CAD7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688975"/>
            <a:ext cx="739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</a:t>
            </a:r>
            <a:r>
              <a:rPr lang="en-US" altLang="zh-CN"/>
              <a:t>  </a:t>
            </a:r>
            <a:r>
              <a:rPr lang="zh-CN" altLang="en-US"/>
              <a:t>设有线性方程组</a:t>
            </a:r>
          </a:p>
        </p:txBody>
      </p:sp>
      <p:graphicFrame>
        <p:nvGraphicFramePr>
          <p:cNvPr id="33795" name="Object 3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5B8471B-07C8-05B6-7B08-4E7B84075F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8900" y="1260475"/>
          <a:ext cx="3527425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160" imgH="711000" progId="Equation.3">
                  <p:embed/>
                </p:oleObj>
              </mc:Choice>
              <mc:Fallback>
                <p:oleObj name="Equation" r:id="rId2" imgW="1460160" imgH="711000" progId="Equation.3">
                  <p:embed/>
                  <p:pic>
                    <p:nvPicPr>
                      <p:cNvPr id="33795" name="Object 3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35B8471B-07C8-05B6-7B08-4E7B84075F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1260475"/>
                        <a:ext cx="3527425" cy="18605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>
            <a:extLst>
              <a:ext uri="{FF2B5EF4-FFF2-40B4-BE49-F238E27FC236}">
                <a16:creationId xmlns:a16="http://schemas.microsoft.com/office/drawing/2014/main" id="{DCA91E97-5E5E-1BA6-4218-C374A0A9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3189288"/>
            <a:ext cx="8628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问 </a:t>
            </a:r>
            <a:r>
              <a:rPr lang="en-US" altLang="zh-CN" b="0" i="1"/>
              <a:t>k</a:t>
            </a:r>
            <a:r>
              <a:rPr lang="en-US" altLang="zh-CN"/>
              <a:t> </a:t>
            </a:r>
            <a:r>
              <a:rPr lang="zh-CN" altLang="en-US"/>
              <a:t>取何值时，此方程组  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</a:t>
            </a:r>
            <a:r>
              <a:rPr lang="en-US" altLang="zh-CN"/>
              <a:t> </a:t>
            </a:r>
            <a:r>
              <a:rPr lang="zh-CN" altLang="en-US"/>
              <a:t>有唯一解；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</a:t>
            </a:r>
            <a:r>
              <a:rPr lang="en-US" altLang="zh-CN"/>
              <a:t> </a:t>
            </a:r>
            <a:r>
              <a:rPr lang="zh-CN" altLang="en-US"/>
              <a:t>无解</a:t>
            </a:r>
            <a:r>
              <a:rPr lang="en-US" altLang="zh-CN"/>
              <a:t>;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15BB4B77-226A-F9DA-821D-95F75D0FB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3816350"/>
            <a:ext cx="777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(3)</a:t>
            </a:r>
            <a:r>
              <a:rPr lang="en-US" altLang="zh-CN"/>
              <a:t> </a:t>
            </a:r>
            <a:r>
              <a:rPr lang="zh-CN" altLang="en-US"/>
              <a:t>有穷多解？并在有无穷多解时求其通解</a:t>
            </a:r>
            <a:r>
              <a:rPr lang="en-US" altLang="zh-CN"/>
              <a:t>.</a:t>
            </a:r>
          </a:p>
        </p:txBody>
      </p:sp>
      <p:graphicFrame>
        <p:nvGraphicFramePr>
          <p:cNvPr id="33798" name="Object 6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D46DF8D-00DC-A51A-8EB0-384BDD3916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411663"/>
          <a:ext cx="42497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33798" name="Object 6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FD46DF8D-00DC-A51A-8EB0-384BDD3916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25" t="11510" r="44600" b="79042"/>
                      <a:stretch>
                        <a:fillRect/>
                      </a:stretch>
                    </p:blipFill>
                    <p:spPr bwMode="auto">
                      <a:xfrm>
                        <a:off x="827088" y="4411663"/>
                        <a:ext cx="42497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9" name="Picture 7">
            <a:extLst>
              <a:ext uri="{FF2B5EF4-FFF2-40B4-BE49-F238E27FC236}">
                <a16:creationId xmlns:a16="http://schemas.microsoft.com/office/drawing/2014/main" id="{B65C1D87-8D70-8EB6-5DBA-46BAD84DD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46228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800" name="Object 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D083177-4B04-1D2A-976E-AC5B555DD0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750" y="5157788"/>
          <a:ext cx="34559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7" imgW="4571822" imgH="3428892" progId="PowerPoint.Show.8">
                  <p:embed/>
                </p:oleObj>
              </mc:Choice>
              <mc:Fallback>
                <p:oleObj name="演示文稿" r:id="rId7" imgW="4571822" imgH="3428892" progId="PowerPoint.Show.8">
                  <p:embed/>
                  <p:pic>
                    <p:nvPicPr>
                      <p:cNvPr id="33800" name="Object 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3D083177-4B04-1D2A-976E-AC5B555DD0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532" t="10884" r="52673" b="79643"/>
                      <a:stretch>
                        <a:fillRect/>
                      </a:stretch>
                    </p:blipFill>
                    <p:spPr bwMode="auto">
                      <a:xfrm>
                        <a:off x="793750" y="5157788"/>
                        <a:ext cx="3455988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01" name="Picture 9">
            <a:extLst>
              <a:ext uri="{FF2B5EF4-FFF2-40B4-BE49-F238E27FC236}">
                <a16:creationId xmlns:a16="http://schemas.microsoft.com/office/drawing/2014/main" id="{3E9EC007-E47A-E418-5413-F8FCB6F2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53276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2890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CB8090-C578-F54B-CB9B-29DE1826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71" y="708064"/>
            <a:ext cx="6065257" cy="60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0F2066-A319-B736-1DB0-76AA862E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92696"/>
            <a:ext cx="5616624" cy="13532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DC4748-FD7E-94C2-7080-A674CAEB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132856"/>
            <a:ext cx="4752528" cy="46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4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DFC5AFB-E79C-95F0-BA5A-955C6802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769938"/>
            <a:ext cx="3962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四、两个基本定理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5AC47306-B84E-D2D0-5DA4-DC9F2975E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684338"/>
            <a:ext cx="6259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容易得出线性方程组理论中两个最基</a:t>
            </a:r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DB0870E9-8C9F-FFA7-ADF7-707E811C8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336800"/>
            <a:ext cx="388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本的定理</a:t>
            </a:r>
            <a:r>
              <a:rPr lang="en-US" altLang="zh-CN"/>
              <a:t>.</a:t>
            </a:r>
          </a:p>
        </p:txBody>
      </p:sp>
      <p:sp>
        <p:nvSpPr>
          <p:cNvPr id="34824" name="Text Box 8">
            <a:extLst>
              <a:ext uri="{FF2B5EF4-FFF2-40B4-BE49-F238E27FC236}">
                <a16:creationId xmlns:a16="http://schemas.microsoft.com/office/drawing/2014/main" id="{C19E5E32-8686-EEAF-AABC-3CF164232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979738"/>
            <a:ext cx="83169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 dirty="0"/>
              <a:t>   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元齐次线性方程组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0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有非零解的充</a:t>
            </a: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AB503478-B3BC-9607-5761-CA4648A66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665538"/>
            <a:ext cx="556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要条件是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&lt;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sp>
        <p:nvSpPr>
          <p:cNvPr id="34826" name="Text Box 10">
            <a:extLst>
              <a:ext uri="{FF2B5EF4-FFF2-40B4-BE49-F238E27FC236}">
                <a16:creationId xmlns:a16="http://schemas.microsoft.com/office/drawing/2014/main" id="{BF5517DE-2FDD-6DCF-A640-7F54A0E5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3180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由定理 </a:t>
            </a:r>
            <a:r>
              <a:rPr lang="en-US" altLang="zh-CN" dirty="0"/>
              <a:t>4 </a:t>
            </a:r>
            <a:r>
              <a:rPr lang="zh-CN" altLang="en-US" dirty="0"/>
              <a:t>可得如下推论：</a:t>
            </a:r>
          </a:p>
        </p:txBody>
      </p:sp>
      <p:sp>
        <p:nvSpPr>
          <p:cNvPr id="34827" name="Text Box 11">
            <a:extLst>
              <a:ext uri="{FF2B5EF4-FFF2-40B4-BE49-F238E27FC236}">
                <a16:creationId xmlns:a16="http://schemas.microsoft.com/office/drawing/2014/main" id="{F2B1A175-F145-7E00-5FF4-ED7F3B50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960938"/>
            <a:ext cx="83169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当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&lt;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时，齐次线性方程组 </a:t>
            </a:r>
            <a:r>
              <a:rPr lang="en-US" altLang="zh-CN" i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</a:t>
            </a:r>
            <a:r>
              <a:rPr lang="en-US" altLang="zh-CN" b="0" i="1" baseline="-25000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x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0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</a:t>
            </a:r>
          </a:p>
        </p:txBody>
      </p:sp>
      <p:sp>
        <p:nvSpPr>
          <p:cNvPr id="34828" name="Text Box 12">
            <a:extLst>
              <a:ext uri="{FF2B5EF4-FFF2-40B4-BE49-F238E27FC236}">
                <a16:creationId xmlns:a16="http://schemas.microsoft.com/office/drawing/2014/main" id="{DC4E1A86-F1F6-1512-4072-4FB4C57C6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646738"/>
            <a:ext cx="2559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定有非零解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graphicFrame>
        <p:nvGraphicFramePr>
          <p:cNvPr id="34820" name="Object 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269B9DA-DA10-C41B-7803-F4B7E7937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9675" y="1679575"/>
          <a:ext cx="12954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34820" name="Object 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D269B9DA-DA10-C41B-7803-F4B7E7937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26881" r="77570" b="64714"/>
                      <a:stretch>
                        <a:fillRect/>
                      </a:stretch>
                    </p:blipFill>
                    <p:spPr bwMode="auto">
                      <a:xfrm>
                        <a:off x="1209675" y="1679575"/>
                        <a:ext cx="12954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1" name="Picture 5">
            <a:extLst>
              <a:ext uri="{FF2B5EF4-FFF2-40B4-BE49-F238E27FC236}">
                <a16:creationId xmlns:a16="http://schemas.microsoft.com/office/drawing/2014/main" id="{8CDE677B-F0BB-EDC3-09A7-6DA113A5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8367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13D5C3D2-1E5A-CE3B-C9F4-046AF6439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684338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</a:t>
            </a:r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146D00EB-2460-9E99-AD1B-B4DA69D6A3BD}"/>
              </a:ext>
            </a:extLst>
          </p:cNvPr>
          <p:cNvSpPr/>
          <p:nvPr/>
        </p:nvSpPr>
        <p:spPr bwMode="auto">
          <a:xfrm>
            <a:off x="258852" y="2962276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3A81039F-FF17-D927-FA29-B11C8C29F316}"/>
              </a:ext>
            </a:extLst>
          </p:cNvPr>
          <p:cNvSpPr/>
          <p:nvPr/>
        </p:nvSpPr>
        <p:spPr bwMode="auto">
          <a:xfrm>
            <a:off x="266225" y="4943476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build="p" autoUpdateAnimBg="0" advAuto="0"/>
      <p:bldP spid="34823" grpId="0" build="p" autoUpdateAnimBg="0" advAuto="0"/>
      <p:bldP spid="34824" grpId="0" build="p" autoUpdateAnimBg="0"/>
      <p:bldP spid="34825" grpId="0" build="p" autoUpdateAnimBg="0" advAuto="0"/>
      <p:bldP spid="34826" grpId="0" build="p" autoUpdateAnimBg="0"/>
      <p:bldP spid="34827" grpId="0" build="p" autoUpdateAnimBg="0"/>
      <p:bldP spid="34828" grpId="0" build="p" autoUpdateAnimBg="0" advAuto="0"/>
      <p:bldP spid="34819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C1C95AB0-C8FA-D1A5-5CE3-41C5FCBD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654050"/>
            <a:ext cx="8164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线性方程组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有解的充要条件是</a:t>
            </a:r>
            <a:r>
              <a:rPr lang="zh-CN" altLang="en-US"/>
              <a:t> 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D7FAF21B-46EC-44AB-1B16-88175B464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339850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37846525-832C-3E14-B4DF-D8DF2FB0F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949450"/>
            <a:ext cx="8164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显然，定理 </a:t>
            </a:r>
            <a:r>
              <a:rPr lang="en-US" altLang="zh-CN" dirty="0"/>
              <a:t>4 </a:t>
            </a:r>
            <a:r>
              <a:rPr lang="zh-CN" altLang="en-US" dirty="0"/>
              <a:t>是定理 </a:t>
            </a:r>
            <a:r>
              <a:rPr lang="en-US" altLang="zh-CN" dirty="0"/>
              <a:t>5 </a:t>
            </a:r>
            <a:r>
              <a:rPr lang="zh-CN" altLang="en-US" dirty="0"/>
              <a:t>中 的特殊情形，而定理 </a:t>
            </a:r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1390B82D-40A2-E3A1-31E4-A41BD38DC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592388"/>
            <a:ext cx="482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5 </a:t>
            </a:r>
            <a:r>
              <a:rPr lang="zh-CN" altLang="en-US" dirty="0"/>
              <a:t>就是定理 </a:t>
            </a:r>
            <a:r>
              <a:rPr lang="en-US" altLang="zh-CN" dirty="0"/>
              <a:t>3 </a:t>
            </a:r>
            <a:r>
              <a:rPr lang="zh-CN" altLang="en-US" dirty="0"/>
              <a:t>的特殊情况</a:t>
            </a:r>
            <a:r>
              <a:rPr lang="en-US" altLang="zh-CN" dirty="0"/>
              <a:t>.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8ECD0099-B5D0-B0A4-83C7-0FA8526A6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244850"/>
            <a:ext cx="8164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u="sng" dirty="0">
                <a:solidFill>
                  <a:srgbClr val="FF0000"/>
                </a:solidFill>
              </a:rPr>
              <a:t>为了下一章论述的需要</a:t>
            </a:r>
            <a:r>
              <a:rPr lang="zh-CN" altLang="en-US" dirty="0"/>
              <a:t>，下面把定理 </a:t>
            </a:r>
            <a:r>
              <a:rPr lang="en-US" altLang="zh-CN" dirty="0"/>
              <a:t>5 </a:t>
            </a:r>
            <a:r>
              <a:rPr lang="zh-CN" altLang="en-US" dirty="0"/>
              <a:t>推广到矩阵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855A08A6-6203-5A08-4A06-5A06430F0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897313"/>
            <a:ext cx="228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方程</a:t>
            </a:r>
            <a:r>
              <a:rPr lang="en-US" altLang="zh-CN"/>
              <a:t>.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FEEB6880-F183-B990-619A-299E9EE0B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570413"/>
            <a:ext cx="81645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矩阵方程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有解的充要条件是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dirty="0"/>
              <a:t> </a:t>
            </a:r>
          </a:p>
        </p:txBody>
      </p:sp>
      <p:sp>
        <p:nvSpPr>
          <p:cNvPr id="35849" name="Text Box 9">
            <a:extLst>
              <a:ext uri="{FF2B5EF4-FFF2-40B4-BE49-F238E27FC236}">
                <a16:creationId xmlns:a16="http://schemas.microsoft.com/office/drawing/2014/main" id="{2E8C6667-AA22-5FA5-0F78-7A4646064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262563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65BDAD99-2090-C56D-80CF-7519B42B3DF4}"/>
              </a:ext>
            </a:extLst>
          </p:cNvPr>
          <p:cNvSpPr/>
          <p:nvPr/>
        </p:nvSpPr>
        <p:spPr bwMode="auto">
          <a:xfrm>
            <a:off x="152400" y="637752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62948AC5-EFB6-85BB-F99E-E34DB9C4AB8E}"/>
              </a:ext>
            </a:extLst>
          </p:cNvPr>
          <p:cNvSpPr/>
          <p:nvPr/>
        </p:nvSpPr>
        <p:spPr bwMode="auto">
          <a:xfrm>
            <a:off x="263373" y="4567332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  <p:bldP spid="35843" grpId="0" build="p" autoUpdateAnimBg="0" advAuto="0"/>
      <p:bldP spid="35844" grpId="0" build="p" autoUpdateAnimBg="0"/>
      <p:bldP spid="35845" grpId="0" build="p" autoUpdateAnimBg="0" advAuto="0"/>
      <p:bldP spid="35846" grpId="0" build="p" autoUpdateAnimBg="0"/>
      <p:bldP spid="35847" grpId="0" build="p" autoUpdateAnimBg="0" advAuto="0"/>
      <p:bldP spid="35848" grpId="0" build="p" autoUpdateAnimBg="0"/>
      <p:bldP spid="35849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>
            <a:extLst>
              <a:ext uri="{FF2B5EF4-FFF2-40B4-BE49-F238E27FC236}">
                <a16:creationId xmlns:a16="http://schemas.microsoft.com/office/drawing/2014/main" id="{1BC8CD2F-5648-6049-8CF6-751D3DAA0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66" y="779075"/>
            <a:ext cx="8164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sz="2000" dirty="0"/>
              <a:t>    </a:t>
            </a:r>
            <a:r>
              <a:rPr lang="zh-CN" altLang="en-US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矩阵方程 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有解的充要条件是 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sz="200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sz="2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  <a:r>
              <a:rPr lang="en-US" altLang="zh-CN" sz="2000" dirty="0"/>
              <a:t> </a:t>
            </a:r>
          </a:p>
        </p:txBody>
      </p:sp>
      <p:graphicFrame>
        <p:nvGraphicFramePr>
          <p:cNvPr id="7" name="Object 1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D8C6E19-A6B7-6B80-1E76-4BBF5064C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20237"/>
              </p:ext>
            </p:extLst>
          </p:nvPr>
        </p:nvGraphicFramePr>
        <p:xfrm>
          <a:off x="323528" y="1340768"/>
          <a:ext cx="600718" cy="400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35850" name="Object 1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3B9FD351-2B2D-F793-8ACE-8481603D71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406" t="27946" r="79132" b="63649"/>
                      <a:stretch>
                        <a:fillRect/>
                      </a:stretch>
                    </p:blipFill>
                    <p:spPr bwMode="auto">
                      <a:xfrm>
                        <a:off x="323528" y="1340768"/>
                        <a:ext cx="600718" cy="400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F056686-7A3D-AB81-1D04-CE3244B0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46" y="1540823"/>
            <a:ext cx="6768752" cy="551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452020-C77B-2CE5-A5B7-4DAD5E7D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23" y="2099924"/>
            <a:ext cx="7414295" cy="45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026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A48AFD1A-2575-AF4C-9CB2-305D1C669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286000"/>
            <a:ext cx="17526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基本概念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459A9301-DED7-4961-FBDE-80F4C155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81138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27653" name="Text Box 1029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0DD43F1-D448-7174-8F8B-F45D82485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3001963"/>
            <a:ext cx="38957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线性方程组有解的条件</a:t>
            </a:r>
          </a:p>
        </p:txBody>
      </p:sp>
      <p:sp>
        <p:nvSpPr>
          <p:cNvPr id="27655" name="Text Box 1031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45C6F91-70F2-521F-D781-40D475D37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5087938"/>
            <a:ext cx="45815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线性方程组解的几何意义</a:t>
            </a:r>
          </a:p>
        </p:txBody>
      </p:sp>
      <p:sp>
        <p:nvSpPr>
          <p:cNvPr id="27657" name="Text Box 1033">
            <a:hlinkClick r:id="rId5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F45438EC-F1E8-748F-6D70-B6BACBA02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4414838"/>
            <a:ext cx="10001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举例</a:t>
            </a:r>
          </a:p>
        </p:txBody>
      </p:sp>
      <p:sp>
        <p:nvSpPr>
          <p:cNvPr id="27660" name="Text Box 1036">
            <a:extLst>
              <a:ext uri="{FF2B5EF4-FFF2-40B4-BE49-F238E27FC236}">
                <a16:creationId xmlns:a16="http://schemas.microsoft.com/office/drawing/2014/main" id="{83E72B6E-D0B1-05CC-8C57-D4C500E81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93725"/>
            <a:ext cx="746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 三 节    线性方程组的解</a:t>
            </a:r>
          </a:p>
        </p:txBody>
      </p:sp>
      <p:pic>
        <p:nvPicPr>
          <p:cNvPr id="27661" name="Picture 1037">
            <a:extLst>
              <a:ext uri="{FF2B5EF4-FFF2-40B4-BE49-F238E27FC236}">
                <a16:creationId xmlns:a16="http://schemas.microsoft.com/office/drawing/2014/main" id="{8D72F4EE-4AF5-EDD9-4845-9FF3F90D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098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038">
            <a:extLst>
              <a:ext uri="{FF2B5EF4-FFF2-40B4-BE49-F238E27FC236}">
                <a16:creationId xmlns:a16="http://schemas.microsoft.com/office/drawing/2014/main" id="{B29ABE06-47B4-6587-4826-84A08E51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673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039">
            <a:extLst>
              <a:ext uri="{FF2B5EF4-FFF2-40B4-BE49-F238E27FC236}">
                <a16:creationId xmlns:a16="http://schemas.microsoft.com/office/drawing/2014/main" id="{6EEBF913-5859-7732-654F-204D3461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434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040">
            <a:extLst>
              <a:ext uri="{FF2B5EF4-FFF2-40B4-BE49-F238E27FC236}">
                <a16:creationId xmlns:a16="http://schemas.microsoft.com/office/drawing/2014/main" id="{0FE427D8-1C20-E85E-03DC-A0789E19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2070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8" name="Text Box 1044">
            <a:hlinkClick r:id="rId7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66A90547-3853-94A2-5617-3DCB6592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3697288"/>
            <a:ext cx="38957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线性方程组的求解步骤</a:t>
            </a:r>
          </a:p>
        </p:txBody>
      </p:sp>
      <p:pic>
        <p:nvPicPr>
          <p:cNvPr id="27669" name="Picture 1045">
            <a:extLst>
              <a:ext uri="{FF2B5EF4-FFF2-40B4-BE49-F238E27FC236}">
                <a16:creationId xmlns:a16="http://schemas.microsoft.com/office/drawing/2014/main" id="{B671A744-C178-CA8E-7AD4-27F75BFB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63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71" name="Text Box 1047">
            <a:hlinkClick r:id="rId8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C8352678-0A0D-4483-E335-75F213CEA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5802313"/>
            <a:ext cx="23717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两个基本定理</a:t>
            </a:r>
          </a:p>
        </p:txBody>
      </p:sp>
      <p:pic>
        <p:nvPicPr>
          <p:cNvPr id="27672" name="Picture 1048">
            <a:extLst>
              <a:ext uri="{FF2B5EF4-FFF2-40B4-BE49-F238E27FC236}">
                <a16:creationId xmlns:a16="http://schemas.microsoft.com/office/drawing/2014/main" id="{4D4B9798-C2DB-72DB-350D-9FFBBB89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9213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162184D6-6223-1B41-66B9-233A93BDB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125538"/>
            <a:ext cx="6975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利用定理 </a:t>
            </a:r>
            <a:r>
              <a:rPr lang="en-US" altLang="zh-CN"/>
              <a:t>6 </a:t>
            </a:r>
            <a:r>
              <a:rPr lang="zh-CN" altLang="en-US"/>
              <a:t>容易得出矩阵秩的性质</a:t>
            </a:r>
            <a:r>
              <a:rPr lang="en-US" altLang="zh-CN"/>
              <a:t>(7)</a:t>
            </a:r>
            <a:r>
              <a:rPr lang="zh-CN" altLang="en-US"/>
              <a:t>，即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C80E94E6-7D32-10CE-0CD0-051A1387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65313"/>
            <a:ext cx="426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93350FB-9D48-8AE0-FE79-A8661A43C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913" y="2520950"/>
            <a:ext cx="4384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min{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.</a:t>
            </a:r>
          </a:p>
        </p:txBody>
      </p:sp>
      <p:graphicFrame>
        <p:nvGraphicFramePr>
          <p:cNvPr id="36869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E381145-2488-1D9C-8BF3-3068817B1E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6775" y="3198813"/>
          <a:ext cx="863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36869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9E381145-2488-1D9C-8BF3-3068817B1E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5" t="21625" r="79930" b="71013"/>
                      <a:stretch>
                        <a:fillRect/>
                      </a:stretch>
                    </p:blipFill>
                    <p:spPr bwMode="auto">
                      <a:xfrm>
                        <a:off x="866775" y="3198813"/>
                        <a:ext cx="863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5EFC9214-0A34-AA51-0991-D05D1F2A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3817938"/>
            <a:ext cx="7747479" cy="1625938"/>
          </a:xfrm>
          <a:prstGeom prst="rect">
            <a:avLst/>
          </a:prstGeom>
        </p:spPr>
      </p:pic>
      <p:sp>
        <p:nvSpPr>
          <p:cNvPr id="3" name="星形: 五角 2">
            <a:extLst>
              <a:ext uri="{FF2B5EF4-FFF2-40B4-BE49-F238E27FC236}">
                <a16:creationId xmlns:a16="http://schemas.microsoft.com/office/drawing/2014/main" id="{A96D71D2-0F2F-A307-E9B9-E7A6EF41F560}"/>
              </a:ext>
            </a:extLst>
          </p:cNvPr>
          <p:cNvSpPr/>
          <p:nvPr/>
        </p:nvSpPr>
        <p:spPr bwMode="auto">
          <a:xfrm>
            <a:off x="133532" y="1865312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C8185EF-9387-0C5C-2301-5EAD66158016}"/>
              </a:ext>
            </a:extLst>
          </p:cNvPr>
          <p:cNvCxnSpPr/>
          <p:nvPr/>
        </p:nvCxnSpPr>
        <p:spPr bwMode="auto">
          <a:xfrm>
            <a:off x="1835696" y="4413251"/>
            <a:ext cx="3888432" cy="4445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FC86A5-0BEB-DED2-6BE1-B5325E916F24}"/>
              </a:ext>
            </a:extLst>
          </p:cNvPr>
          <p:cNvCxnSpPr/>
          <p:nvPr/>
        </p:nvCxnSpPr>
        <p:spPr bwMode="auto">
          <a:xfrm>
            <a:off x="1298575" y="4797152"/>
            <a:ext cx="636976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9F96EFD-DB02-9285-56BB-B84C7594E688}"/>
              </a:ext>
            </a:extLst>
          </p:cNvPr>
          <p:cNvSpPr txBox="1"/>
          <p:nvPr/>
        </p:nvSpPr>
        <p:spPr>
          <a:xfrm>
            <a:off x="7665803" y="4446241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zh-CN" altLang="en-US" sz="1800" dirty="0">
                <a:solidFill>
                  <a:srgbClr val="FF0000"/>
                </a:solidFill>
              </a:rPr>
              <a:t>同理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/>
      <p:bldP spid="36868" grpId="0" build="p" autoUpdateAnimBg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E7E506-E9E7-A906-50C4-870F24A5966C}"/>
              </a:ext>
            </a:extLst>
          </p:cNvPr>
          <p:cNvSpPr txBox="1"/>
          <p:nvPr/>
        </p:nvSpPr>
        <p:spPr>
          <a:xfrm>
            <a:off x="0" y="764704"/>
            <a:ext cx="415209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《</a:t>
            </a:r>
            <a:r>
              <a:rPr lang="zh-CN" altLang="en-US" dirty="0">
                <a:solidFill>
                  <a:srgbClr val="FF0000"/>
                </a:solidFill>
              </a:rPr>
              <a:t>线性代数</a:t>
            </a:r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>
                <a:solidFill>
                  <a:srgbClr val="FF0000"/>
                </a:solidFill>
              </a:rPr>
              <a:t>第三章作业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  </a:t>
            </a:r>
            <a:r>
              <a:rPr lang="zh-CN" altLang="en-US" sz="2400" dirty="0"/>
              <a:t>见书本</a:t>
            </a:r>
            <a:r>
              <a:rPr lang="en-US" altLang="zh-CN" sz="2400" dirty="0"/>
              <a:t>77</a:t>
            </a:r>
            <a:r>
              <a:rPr lang="zh-CN" altLang="en-US" sz="2400" dirty="0"/>
              <a:t>页习题三</a:t>
            </a:r>
            <a:endParaRPr lang="en-US" altLang="zh-CN" sz="2400" dirty="0"/>
          </a:p>
          <a:p>
            <a:r>
              <a:rPr lang="en-US" altLang="zh-CN" dirty="0"/>
              <a:t>  1.(1)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</a:p>
          <a:p>
            <a:r>
              <a:rPr lang="en-US" altLang="zh-CN" dirty="0"/>
              <a:t>  4.</a:t>
            </a:r>
          </a:p>
          <a:p>
            <a:r>
              <a:rPr lang="en-US" altLang="zh-CN" dirty="0"/>
              <a:t>  6.(2)</a:t>
            </a:r>
          </a:p>
          <a:p>
            <a:r>
              <a:rPr lang="en-US" altLang="zh-CN" dirty="0"/>
              <a:t>  10.(1)(3)</a:t>
            </a:r>
          </a:p>
          <a:p>
            <a:r>
              <a:rPr lang="en-US" altLang="zh-CN" dirty="0"/>
              <a:t>  13.(1)(3)</a:t>
            </a:r>
          </a:p>
          <a:p>
            <a:r>
              <a:rPr lang="en-US" altLang="zh-CN" dirty="0"/>
              <a:t>  14.(1)(3)</a:t>
            </a:r>
          </a:p>
          <a:p>
            <a:r>
              <a:rPr lang="en-US" altLang="zh-CN" dirty="0"/>
              <a:t>  16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C945D7-DCFF-668B-A556-F85A356B3DAF}"/>
              </a:ext>
            </a:extLst>
          </p:cNvPr>
          <p:cNvSpPr txBox="1"/>
          <p:nvPr/>
        </p:nvSpPr>
        <p:spPr>
          <a:xfrm>
            <a:off x="179512" y="5013176"/>
            <a:ext cx="4850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作业上交截止日期：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84601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21FC16-B0AD-4164-BC82-50790964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40054"/>
            <a:ext cx="5616624" cy="3556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E024FD-D214-18FA-23C1-FF6CF751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36712"/>
            <a:ext cx="7344816" cy="1602961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840E9C-9034-3ABE-E839-32F95562618B}"/>
              </a:ext>
            </a:extLst>
          </p:cNvPr>
          <p:cNvSpPr/>
          <p:nvPr/>
        </p:nvSpPr>
        <p:spPr bwMode="auto">
          <a:xfrm>
            <a:off x="1763688" y="3861048"/>
            <a:ext cx="4824536" cy="2335554"/>
          </a:xfrm>
          <a:prstGeom prst="roundRect">
            <a:avLst>
              <a:gd name="adj" fmla="val 4165"/>
            </a:avLst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846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A01851-551A-532F-694E-0557C7C0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801945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3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C70785-9DFD-73A6-355F-2129EAD1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56653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AE10B9-8BD1-412A-E736-9AF384142650}"/>
              </a:ext>
            </a:extLst>
          </p:cNvPr>
          <p:cNvSpPr txBox="1"/>
          <p:nvPr/>
        </p:nvSpPr>
        <p:spPr>
          <a:xfrm>
            <a:off x="3630876" y="3044279"/>
            <a:ext cx="188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142822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E1C82B9B-8114-056F-71E5-FCEF63BD7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555625"/>
            <a:ext cx="342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一、基本概念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511DB7E0-9351-C410-95EC-12B084D8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1395413"/>
            <a:ext cx="716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设有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个未知数 </a:t>
            </a:r>
            <a:r>
              <a:rPr lang="en-US" altLang="zh-CN" b="0" i="1"/>
              <a:t>m</a:t>
            </a:r>
            <a:r>
              <a:rPr lang="en-US" altLang="zh-CN"/>
              <a:t> </a:t>
            </a:r>
            <a:r>
              <a:rPr lang="zh-CN" altLang="en-US"/>
              <a:t>个方程的线性方程组</a:t>
            </a:r>
          </a:p>
        </p:txBody>
      </p:sp>
      <p:graphicFrame>
        <p:nvGraphicFramePr>
          <p:cNvPr id="28676" name="Object 4">
            <a:extLst>
              <a:ext uri="{FF2B5EF4-FFF2-40B4-BE49-F238E27FC236}">
                <a16:creationId xmlns:a16="http://schemas.microsoft.com/office/drawing/2014/main" id="{52F17376-CFA0-BC97-E151-2B359B9CFF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4238" y="2005013"/>
          <a:ext cx="6488112" cy="244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040" imgH="939600" progId="Equation.3">
                  <p:embed/>
                </p:oleObj>
              </mc:Choice>
              <mc:Fallback>
                <p:oleObj name="Equation" r:id="rId2" imgW="2489040" imgH="939600" progId="Equation.3">
                  <p:embed/>
                  <p:pic>
                    <p:nvPicPr>
                      <p:cNvPr id="28676" name="Object 4">
                        <a:extLst>
                          <a:ext uri="{FF2B5EF4-FFF2-40B4-BE49-F238E27FC236}">
                            <a16:creationId xmlns:a16="http://schemas.microsoft.com/office/drawing/2014/main" id="{52F17376-CFA0-BC97-E151-2B359B9CFF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2005013"/>
                        <a:ext cx="6488112" cy="244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>
            <a:extLst>
              <a:ext uri="{FF2B5EF4-FFF2-40B4-BE49-F238E27FC236}">
                <a16:creationId xmlns:a16="http://schemas.microsoft.com/office/drawing/2014/main" id="{38AFE303-E43A-C9D8-4B6F-D80B42C1A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4519613"/>
            <a:ext cx="800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(1) </a:t>
            </a:r>
            <a:r>
              <a:rPr lang="zh-CN" altLang="en-US"/>
              <a:t>式可以写成以向量 </a:t>
            </a:r>
            <a:r>
              <a:rPr lang="en-US" altLang="zh-CN" b="0" i="1"/>
              <a:t>x</a:t>
            </a:r>
            <a:r>
              <a:rPr lang="en-US" altLang="zh-CN"/>
              <a:t> </a:t>
            </a:r>
            <a:r>
              <a:rPr lang="zh-CN" altLang="en-US"/>
              <a:t>为未知元的向量方程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B236B258-6A69-B2B2-213F-FAD8E267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5129213"/>
            <a:ext cx="579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Ax</a:t>
            </a:r>
            <a:r>
              <a:rPr lang="en-US" altLang="zh-CN"/>
              <a:t> = </a:t>
            </a:r>
            <a:r>
              <a:rPr lang="en-US" altLang="zh-CN" i="1"/>
              <a:t>b</a:t>
            </a:r>
            <a:r>
              <a:rPr lang="en-US" altLang="zh-CN"/>
              <a:t> ,                                             (2)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B97CB09F-F4AA-089C-D13D-82FD95C51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5815013"/>
            <a:ext cx="9010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以后线性方程组 </a:t>
            </a:r>
            <a:r>
              <a:rPr lang="en-US" altLang="zh-CN"/>
              <a:t>(1) </a:t>
            </a:r>
            <a:r>
              <a:rPr lang="zh-CN" altLang="en-US"/>
              <a:t>与向量方程 </a:t>
            </a:r>
            <a:r>
              <a:rPr lang="en-US" altLang="zh-CN"/>
              <a:t>(2) </a:t>
            </a:r>
            <a:r>
              <a:rPr lang="zh-CN" altLang="en-US"/>
              <a:t>将混同使用而不加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 autoUpdateAnimBg="0"/>
      <p:bldP spid="28677" grpId="0" build="p" autoUpdateAnimBg="0"/>
      <p:bldP spid="28678" grpId="0" build="p" autoUpdateAnimBg="0"/>
      <p:bldP spid="2867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A3CCE18C-F74E-04D5-831E-2739CD9C2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069975"/>
            <a:ext cx="678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区分，解与解向量的名称亦不加区别</a:t>
            </a:r>
            <a:r>
              <a:rPr lang="en-US" altLang="zh-CN"/>
              <a:t>.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77188C65-1228-4D34-6938-D134D395E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1679575"/>
            <a:ext cx="7435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线性方程组 </a:t>
            </a:r>
            <a:r>
              <a:rPr lang="en-US" altLang="zh-CN"/>
              <a:t>(1) </a:t>
            </a:r>
            <a:r>
              <a:rPr lang="zh-CN" altLang="en-US"/>
              <a:t>如果有解，就称它是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相容的</a:t>
            </a:r>
            <a:r>
              <a:rPr lang="zh-CN" altLang="en-US"/>
              <a:t>，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D1484FF5-74C5-B26B-393E-89A4B84E9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365375"/>
            <a:ext cx="449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无解，就称它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不相容</a:t>
            </a:r>
            <a:r>
              <a:rPr lang="en-US" altLang="zh-CN"/>
              <a:t>.</a:t>
            </a:r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415D8067-5ACD-C253-A312-23225A189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2419350"/>
            <a:ext cx="5292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利用系数矩阵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和增广矩阵 </a:t>
            </a:r>
          </a:p>
        </p:txBody>
      </p:sp>
      <p:sp>
        <p:nvSpPr>
          <p:cNvPr id="29704" name="Rectangle 8">
            <a:extLst>
              <a:ext uri="{FF2B5EF4-FFF2-40B4-BE49-F238E27FC236}">
                <a16:creationId xmlns:a16="http://schemas.microsoft.com/office/drawing/2014/main" id="{35BFD9C5-3D15-2FE6-3353-EEE842ED7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12737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B</a:t>
            </a:r>
            <a:r>
              <a:rPr lang="en-US" altLang="zh-CN"/>
              <a:t> = (</a:t>
            </a:r>
            <a:r>
              <a:rPr lang="en-US" altLang="zh-CN" i="1"/>
              <a:t>A</a:t>
            </a:r>
            <a:r>
              <a:rPr lang="en-US" altLang="zh-CN"/>
              <a:t> , </a:t>
            </a:r>
            <a:r>
              <a:rPr lang="en-US" altLang="zh-CN" i="1"/>
              <a:t>b</a:t>
            </a:r>
            <a:r>
              <a:rPr lang="en-US" altLang="zh-CN"/>
              <a:t>) </a:t>
            </a:r>
            <a:r>
              <a:rPr lang="zh-CN" altLang="en-US"/>
              <a:t>的秩，可方便地讨论线性方程是否有解 </a:t>
            </a:r>
            <a:r>
              <a:rPr lang="en-US" altLang="zh-CN"/>
              <a:t>(</a:t>
            </a:r>
            <a:r>
              <a:rPr lang="zh-CN" altLang="en-US"/>
              <a:t>即是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9E588F9C-7737-1BC8-BD26-1E7F2F833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846513"/>
            <a:ext cx="807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否相容</a:t>
            </a:r>
            <a:r>
              <a:rPr lang="en-US" altLang="zh-CN"/>
              <a:t>) </a:t>
            </a:r>
            <a:r>
              <a:rPr lang="zh-CN" altLang="en-US"/>
              <a:t>以及有解时解是否唯一等问题</a:t>
            </a:r>
            <a:r>
              <a:rPr lang="en-US" altLang="zh-CN"/>
              <a:t>.</a:t>
            </a:r>
          </a:p>
        </p:txBody>
      </p:sp>
      <p:sp>
        <p:nvSpPr>
          <p:cNvPr id="29707" name="Rectangle 11">
            <a:extLst>
              <a:ext uri="{FF2B5EF4-FFF2-40B4-BE49-F238E27FC236}">
                <a16:creationId xmlns:a16="http://schemas.microsoft.com/office/drawing/2014/main" id="{D2EE5240-7B7A-5963-C938-47798482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173513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如果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 autoUpdateAnimBg="0"/>
      <p:bldP spid="29699" grpId="0" build="p" autoUpdateAnimBg="0"/>
      <p:bldP spid="29700" grpId="0" build="p" autoUpdateAnimBg="0"/>
      <p:bldP spid="29703" grpId="0" build="p" autoUpdateAnimBg="0"/>
      <p:bldP spid="29704" grpId="0" build="p" autoUpdateAnimBg="0" advAuto="0"/>
      <p:bldP spid="29705" grpId="0" build="p" autoUpdateAnimBg="0" advAuto="0"/>
      <p:bldP spid="2970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ext Box 11">
            <a:extLst>
              <a:ext uri="{FF2B5EF4-FFF2-40B4-BE49-F238E27FC236}">
                <a16:creationId xmlns:a16="http://schemas.microsoft.com/office/drawing/2014/main" id="{65FA53A4-B583-C627-D102-9265ADF0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2574925"/>
            <a:ext cx="693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(i)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无</a:t>
            </a: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解的充要条件是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&lt;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</a:t>
            </a:r>
          </a:p>
        </p:txBody>
      </p:sp>
      <p:sp>
        <p:nvSpPr>
          <p:cNvPr id="2079" name="Rectangle 31">
            <a:extLst>
              <a:ext uri="{FF2B5EF4-FFF2-40B4-BE49-F238E27FC236}">
                <a16:creationId xmlns:a16="http://schemas.microsoft.com/office/drawing/2014/main" id="{10E1EA03-D5AC-D6BC-8358-A95B88015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1835150"/>
            <a:ext cx="64849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 dirty="0"/>
              <a:t>   </a:t>
            </a:r>
            <a:r>
              <a:rPr lang="en-US" altLang="zh-CN" i="1" dirty="0"/>
              <a:t> </a:t>
            </a:r>
            <a:r>
              <a:rPr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元线性方程组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</a:p>
        </p:txBody>
      </p:sp>
      <p:sp>
        <p:nvSpPr>
          <p:cNvPr id="2080" name="Text Box 32">
            <a:extLst>
              <a:ext uri="{FF2B5EF4-FFF2-40B4-BE49-F238E27FC236}">
                <a16:creationId xmlns:a16="http://schemas.microsoft.com/office/drawing/2014/main" id="{21F4F7CF-2CE8-7848-22F2-22A8A2AE3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731838"/>
            <a:ext cx="586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二、线性方程组有解的条件</a:t>
            </a:r>
          </a:p>
        </p:txBody>
      </p:sp>
      <p:sp>
        <p:nvSpPr>
          <p:cNvPr id="2085" name="Text Box 37">
            <a:extLst>
              <a:ext uri="{FF2B5EF4-FFF2-40B4-BE49-F238E27FC236}">
                <a16:creationId xmlns:a16="http://schemas.microsoft.com/office/drawing/2014/main" id="{42ABF400-14F7-1462-9547-FF6587E40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3254375"/>
            <a:ext cx="518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(ii)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有唯一</a:t>
            </a: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解的充要条件是</a:t>
            </a:r>
            <a:endParaRPr lang="zh-CN" altLang="en-US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86" name="Rectangle 38">
            <a:extLst>
              <a:ext uri="{FF2B5EF4-FFF2-40B4-BE49-F238E27FC236}">
                <a16:creationId xmlns:a16="http://schemas.microsoft.com/office/drawing/2014/main" id="{32D4BA94-8050-9900-1017-7A2E2E05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257550"/>
            <a:ext cx="3498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</a:t>
            </a:r>
          </a:p>
        </p:txBody>
      </p:sp>
      <p:sp>
        <p:nvSpPr>
          <p:cNvPr id="2087" name="Text Box 39">
            <a:extLst>
              <a:ext uri="{FF2B5EF4-FFF2-40B4-BE49-F238E27FC236}">
                <a16:creationId xmlns:a16="http://schemas.microsoft.com/office/drawing/2014/main" id="{BEA5E79F-2BCF-BF22-1DF5-FBCF1CE1C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3978275"/>
            <a:ext cx="556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(iii)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有无穷多</a:t>
            </a: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解的充要条件是</a:t>
            </a:r>
            <a:endParaRPr lang="zh-CN" altLang="en-US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88" name="Rectangle 40">
            <a:extLst>
              <a:ext uri="{FF2B5EF4-FFF2-40B4-BE49-F238E27FC236}">
                <a16:creationId xmlns:a16="http://schemas.microsoft.com/office/drawing/2014/main" id="{7D79621F-A4AC-E444-1680-E67A9C62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978275"/>
            <a:ext cx="3259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&lt; </a:t>
            </a:r>
            <a:r>
              <a:rPr lang="en-US" altLang="zh-CN" b="0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sp>
        <p:nvSpPr>
          <p:cNvPr id="2" name="星形: 五角 1">
            <a:extLst>
              <a:ext uri="{FF2B5EF4-FFF2-40B4-BE49-F238E27FC236}">
                <a16:creationId xmlns:a16="http://schemas.microsoft.com/office/drawing/2014/main" id="{2FD35354-458B-2745-9C85-907730039F85}"/>
              </a:ext>
            </a:extLst>
          </p:cNvPr>
          <p:cNvSpPr/>
          <p:nvPr/>
        </p:nvSpPr>
        <p:spPr bwMode="auto">
          <a:xfrm>
            <a:off x="107504" y="1824638"/>
            <a:ext cx="568236" cy="579437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" grpId="0" build="p" autoUpdateAnimBg="0"/>
      <p:bldP spid="2079" grpId="0" build="p" autoUpdateAnimBg="0"/>
      <p:bldP spid="2085" grpId="0" build="p" autoUpdateAnimBg="0"/>
      <p:bldP spid="2086" grpId="0" build="p" autoUpdateAnimBg="0" advAuto="0"/>
      <p:bldP spid="2087" grpId="0" build="p" autoUpdateAnimBg="0"/>
      <p:bldP spid="2088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5242FEF-4240-65B8-3458-FD95A22A4D91}"/>
              </a:ext>
            </a:extLst>
          </p:cNvPr>
          <p:cNvSpPr txBox="1"/>
          <p:nvPr/>
        </p:nvSpPr>
        <p:spPr>
          <a:xfrm>
            <a:off x="157560" y="1348859"/>
            <a:ext cx="1512168" cy="21236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求证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A</a:t>
            </a:r>
            <a:r>
              <a:rPr lang="zh-CN" altLang="zh-CN" sz="1200" b="0" dirty="0">
                <a:effectLst/>
                <a:ea typeface="Cambria Math" panose="02040503050406030204" pitchFamily="18" charset="0"/>
              </a:rPr>
              <a:t>⇔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B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证明：</a:t>
            </a:r>
            <a:endParaRPr lang="en-US" altLang="zh-CN" sz="1200" b="0" dirty="0">
              <a:effectLst/>
              <a:ea typeface="Microsoft YaHei" panose="020B0503020204020204" pitchFamily="34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必要性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A</a:t>
            </a:r>
            <a:r>
              <a:rPr lang="zh-CN" altLang="zh-CN" sz="1200" b="0" dirty="0">
                <a:effectLst/>
                <a:ea typeface="Cambria Math" panose="02040503050406030204" pitchFamily="18" charset="0"/>
              </a:rPr>
              <a:t>⇒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B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充分性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B</a:t>
            </a:r>
            <a:r>
              <a:rPr lang="zh-CN" altLang="zh-CN" sz="1200" b="0" dirty="0">
                <a:effectLst/>
                <a:ea typeface="Cambria Math" panose="02040503050406030204" pitchFamily="18" charset="0"/>
              </a:rPr>
              <a:t>⇒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A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200" b="0" dirty="0">
                <a:effectLst/>
                <a:ea typeface="Calibri" panose="020F0502020204030204" pitchFamily="34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dirty="0">
                <a:solidFill>
                  <a:srgbClr val="FA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zh-CN" altLang="zh-CN" sz="1200" b="0" dirty="0">
                <a:solidFill>
                  <a:srgbClr val="FA0000"/>
                </a:solidFill>
                <a:effectLst/>
                <a:ea typeface="Microsoft YaHei" panose="020B0503020204020204" pitchFamily="34" charset="-122"/>
              </a:rPr>
              <a:t>是结论，</a:t>
            </a:r>
            <a:r>
              <a:rPr lang="en-US" altLang="zh-CN" sz="1200" b="0" dirty="0">
                <a:solidFill>
                  <a:srgbClr val="FA0000"/>
                </a:solidFill>
                <a:effectLst/>
                <a:ea typeface="Microsoft YaHei" panose="020B0503020204020204" pitchFamily="34" charset="-122"/>
              </a:rPr>
              <a:t>B</a:t>
            </a:r>
            <a:r>
              <a:rPr lang="zh-CN" altLang="zh-CN" sz="1200" b="0" dirty="0">
                <a:solidFill>
                  <a:srgbClr val="FA0000"/>
                </a:solidFill>
                <a:effectLst/>
                <a:ea typeface="Microsoft YaHei" panose="020B0503020204020204" pitchFamily="34" charset="-122"/>
              </a:rPr>
              <a:t>是条件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A</a:t>
            </a: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得到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B</a:t>
            </a: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的时候，是从结论到条件，是必要性证明，反过来从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B</a:t>
            </a: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到</a:t>
            </a:r>
            <a:r>
              <a:rPr lang="zh-CN" altLang="zh-CN" sz="1200" b="0" dirty="0">
                <a:effectLst/>
                <a:ea typeface="Calibri" panose="020F0502020204030204" pitchFamily="34" charset="0"/>
              </a:rPr>
              <a:t>A</a:t>
            </a:r>
            <a:r>
              <a:rPr lang="zh-CN" altLang="zh-CN" sz="1200" b="0" dirty="0">
                <a:effectLst/>
                <a:ea typeface="Microsoft YaHei" panose="020B0503020204020204" pitchFamily="34" charset="-122"/>
              </a:rPr>
              <a:t>是充分性的证明</a:t>
            </a:r>
            <a:endParaRPr lang="zh-CN" altLang="zh-CN" sz="1200" b="0" dirty="0">
              <a:effectLst/>
              <a:ea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1BAC60-A708-C96E-6C22-B123BFFD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92696"/>
            <a:ext cx="6768752" cy="5583362"/>
          </a:xfrm>
          <a:prstGeom prst="rect">
            <a:avLst/>
          </a:prstGeom>
        </p:spPr>
      </p:pic>
      <p:graphicFrame>
        <p:nvGraphicFramePr>
          <p:cNvPr id="9" name="Object 33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91495FC-B6A4-5687-F739-7D412BFA2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54162"/>
              </p:ext>
            </p:extLst>
          </p:nvPr>
        </p:nvGraphicFramePr>
        <p:xfrm>
          <a:off x="106958" y="692696"/>
          <a:ext cx="865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30771" imgH="3396846" progId="PowerPoint.Show.8">
                  <p:embed/>
                </p:oleObj>
              </mc:Choice>
              <mc:Fallback>
                <p:oleObj name="演示文稿" r:id="rId3" imgW="4530771" imgH="3396846" progId="PowerPoint.Show.8">
                  <p:embed/>
                  <p:pic>
                    <p:nvPicPr>
                      <p:cNvPr id="2081" name="Object 33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65D4E40-110B-4999-33F4-1BDE63C4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54190" r="81493" b="38449"/>
                      <a:stretch>
                        <a:fillRect/>
                      </a:stretch>
                    </p:blipFill>
                    <p:spPr bwMode="auto">
                      <a:xfrm>
                        <a:off x="106958" y="692696"/>
                        <a:ext cx="865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74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49A5FE95-4EE7-3AB9-3305-46A3A9C9D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788988"/>
            <a:ext cx="586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三、线性方程组的求解步骤</a:t>
            </a:r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79C12700-BADF-EC38-3939-2356C7D0C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484784"/>
            <a:ext cx="8393112" cy="62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定理 </a:t>
            </a:r>
            <a:r>
              <a:rPr lang="en-US" altLang="zh-CN" dirty="0"/>
              <a:t>3 </a:t>
            </a:r>
            <a:r>
              <a:rPr lang="zh-CN" altLang="en-US" dirty="0"/>
              <a:t>的证明过程给出了求解线性方程组的步骤，</a:t>
            </a:r>
          </a:p>
        </p:txBody>
      </p:sp>
      <p:sp>
        <p:nvSpPr>
          <p:cNvPr id="30736" name="Text Box 16">
            <a:extLst>
              <a:ext uri="{FF2B5EF4-FFF2-40B4-BE49-F238E27FC236}">
                <a16:creationId xmlns:a16="http://schemas.microsoft.com/office/drawing/2014/main" id="{76CD081C-3DA0-0448-37B8-9325B667B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84" y="2105495"/>
            <a:ext cx="3276600" cy="62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归纳如下：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C0F5272A-39F6-E8E1-7D77-72A9D6413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070" y="2708920"/>
            <a:ext cx="826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步骤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对于非齐次线性方程组，把它的增广矩阵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/>
              <a:t> 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80E2FFB-6645-1498-2CB8-F2DAAF7E2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70" y="3287895"/>
            <a:ext cx="902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化成行阶梯形，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从中可同时看出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dirty="0"/>
              <a:t>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0C49BB87-68BC-F9E3-8C4A-C82200A53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70" y="3908608"/>
            <a:ext cx="624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，则方程组无解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B9E7C7F-BF86-CB64-0DB7-BE8C15F58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070" y="4789670"/>
            <a:ext cx="826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步骤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，则进一步把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化成行最简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5CD8260-1BAD-815A-4971-2543AD7A3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70" y="5435783"/>
            <a:ext cx="902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形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而对于齐次线性方程组，则把系数矩阵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化成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行最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650C0228-E2E9-89B1-C575-9691E611E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70" y="6067608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简形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5" grpId="0" build="p" autoUpdateAnimBg="0"/>
      <p:bldP spid="30736" grpId="0" build="p" autoUpdateAnimBg="0" advAuto="0"/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/>
      <p:bldP spid="6" grpId="0" build="p" autoUpdateAnimBg="0" advAuto="0"/>
      <p:bldP spid="7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3">
            <a:extLst>
              <a:ext uri="{FF2B5EF4-FFF2-40B4-BE49-F238E27FC236}">
                <a16:creationId xmlns:a16="http://schemas.microsoft.com/office/drawing/2014/main" id="{2F584693-9BF5-C467-8DBA-AB7BF7950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162300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于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，由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或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的行最简形，即可写出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AC3A7FF1-CFBD-EDBD-94EB-8878A4A2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846513"/>
            <a:ext cx="739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含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个参数的通解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F8C69597-6955-B8B8-C570-1CFC6E429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88" y="1203325"/>
            <a:ext cx="8240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步骤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把行最简形中 </a:t>
            </a:r>
            <a:r>
              <a:rPr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个非零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94078287-6010-61E2-9517-DFB3FC1EF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85578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行的非零首元所对应的未知量取作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非自由未知量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，其余</a:t>
            </a:r>
            <a:r>
              <a:rPr lang="zh-CN" altLang="en-US" dirty="0"/>
              <a:t> 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28011200-0382-DFFB-ECBD-865076BDA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53047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</a:t>
            </a:r>
            <a:r>
              <a:rPr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个未知量取作自由未知量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，并令自由未知量分别等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 autoUpdateAnimBg="0" advAuto="0"/>
      <p:bldP spid="32772" grpId="0" build="p" autoUpdateAnimBg="0" advAuto="0"/>
      <p:bldP spid="32773" grpId="0" build="p" autoUpdateAnimBg="0"/>
      <p:bldP spid="32774" grpId="0" build="p" autoUpdateAnimBg="0" advAuto="0"/>
      <p:bldP spid="32775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9" name="Text Box 11">
            <a:extLst>
              <a:ext uri="{FF2B5EF4-FFF2-40B4-BE49-F238E27FC236}">
                <a16:creationId xmlns:a16="http://schemas.microsoft.com/office/drawing/2014/main" id="{5175D717-AD8F-3999-F930-EC6E3795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2" y="883245"/>
            <a:ext cx="754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en-US" altLang="zh-CN"/>
              <a:t>  </a:t>
            </a:r>
            <a:r>
              <a:rPr lang="zh-CN" altLang="en-US"/>
              <a:t>求解齐次线性方程组</a:t>
            </a:r>
          </a:p>
        </p:txBody>
      </p:sp>
      <p:graphicFrame>
        <p:nvGraphicFramePr>
          <p:cNvPr id="17420" name="Object 12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920C0D7D-A984-F9AE-283B-475B1EC48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858345"/>
              </p:ext>
            </p:extLst>
          </p:nvPr>
        </p:nvGraphicFramePr>
        <p:xfrm>
          <a:off x="2267744" y="1700808"/>
          <a:ext cx="4254500" cy="206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711000" progId="Equation.3">
                  <p:embed/>
                </p:oleObj>
              </mc:Choice>
              <mc:Fallback>
                <p:oleObj name="Equation" r:id="rId2" imgW="1587240" imgH="711000" progId="Equation.3">
                  <p:embed/>
                  <p:pic>
                    <p:nvPicPr>
                      <p:cNvPr id="17420" name="Object 12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920C0D7D-A984-F9AE-283B-475B1EC485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700808"/>
                        <a:ext cx="4254500" cy="20653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921290A-C187-A66E-BE30-5857D3E62BB0}"/>
              </a:ext>
            </a:extLst>
          </p:cNvPr>
          <p:cNvSpPr txBox="1"/>
          <p:nvPr/>
        </p:nvSpPr>
        <p:spPr>
          <a:xfrm>
            <a:off x="5580112" y="93946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P72</a:t>
            </a:r>
            <a:endParaRPr lang="zh-CN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740B749-5862-E449-116A-18185219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77072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911</TotalTime>
  <Words>842</Words>
  <Application>Microsoft Office PowerPoint</Application>
  <PresentationFormat>全屏显示(4:3)</PresentationFormat>
  <Paragraphs>95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124</cp:revision>
  <dcterms:created xsi:type="dcterms:W3CDTF">2007-02-06T02:29:02Z</dcterms:created>
  <dcterms:modified xsi:type="dcterms:W3CDTF">2022-11-06T13:29:07Z</dcterms:modified>
</cp:coreProperties>
</file>